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9"/>
  </p:notesMasterIdLst>
  <p:sldIdLst>
    <p:sldId id="260" r:id="rId2"/>
    <p:sldId id="259" r:id="rId3"/>
    <p:sldId id="262" r:id="rId4"/>
    <p:sldId id="263" r:id="rId5"/>
    <p:sldId id="266" r:id="rId6"/>
    <p:sldId id="267" r:id="rId7"/>
    <p:sldId id="264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1" r:id="rId21"/>
    <p:sldId id="282" r:id="rId22"/>
    <p:sldId id="280" r:id="rId23"/>
    <p:sldId id="279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58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3509A-ACCC-484A-8A38-4698BD7E83F7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04F4F-3C06-48EC-9DD0-E60580D4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4F4F-3C06-48EC-9DD0-E60580D46A5C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A9E86B-6942-4CCE-BD85-09472F919C6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967AA1-78C5-469A-A81A-69230CE102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s-kazantzaki.gr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xOg6pWd2QxY&amp;NR=1" TargetMode="External"/><Relationship Id="rId5" Type="http://schemas.openxmlformats.org/officeDocument/2006/relationships/hyperlink" Target="http://www.youtube.com/watch?v=QUySbeogljc&amp;feature=related" TargetMode="External"/><Relationship Id="rId4" Type="http://schemas.openxmlformats.org/officeDocument/2006/relationships/hyperlink" Target="http://www.kazantzakis-museum.g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pour une image  3" descr="kazantzaki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3741" b="23741"/>
          <a:stretch>
            <a:fillRect/>
          </a:stretch>
        </p:blipFill>
        <p:spPr>
          <a:xfrm>
            <a:off x="1691680" y="2060848"/>
            <a:ext cx="5832648" cy="4797152"/>
          </a:xfrm>
        </p:spPr>
      </p:pic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828800" y="0"/>
            <a:ext cx="5486400" cy="3356992"/>
          </a:xfrm>
        </p:spPr>
        <p:txBody>
          <a:bodyPr>
            <a:normAutofit fontScale="85000" lnSpcReduction="20000"/>
          </a:bodyPr>
          <a:lstStyle/>
          <a:p>
            <a:r>
              <a:rPr lang="el-GR" sz="2800" dirty="0" smtClean="0"/>
              <a:t>Νίκος   Καζαντζάκης – </a:t>
            </a:r>
            <a:r>
              <a:rPr lang="el-GR" sz="2800" b="1" i="1" dirty="0" smtClean="0"/>
              <a:t>Αναφορά  στο  Γκρέκο</a:t>
            </a:r>
          </a:p>
          <a:p>
            <a:r>
              <a:rPr lang="el-GR" sz="2800" dirty="0" smtClean="0"/>
              <a:t>« –Παππού,  αγαπημένε,  είπα,  δώσ΄ μου  μια  προσταγή.</a:t>
            </a:r>
          </a:p>
          <a:p>
            <a:r>
              <a:rPr lang="el-GR" sz="2800" dirty="0" smtClean="0"/>
              <a:t>-Φτάσε  όπου  μπορείς,  παιδί  μου. </a:t>
            </a:r>
          </a:p>
          <a:p>
            <a:r>
              <a:rPr lang="el-GR" sz="2800" dirty="0" smtClean="0"/>
              <a:t>-Παππού, φώναξα  τώρα  πιο  δυνατά:</a:t>
            </a:r>
          </a:p>
          <a:p>
            <a:r>
              <a:rPr lang="el-GR" sz="2800" dirty="0" smtClean="0"/>
              <a:t>Δώσε  μου  μια  πιο  δύσκολη,  πιο  κρητικιά  προσταγή.</a:t>
            </a:r>
          </a:p>
          <a:p>
            <a:r>
              <a:rPr lang="el-GR" sz="2800" dirty="0" smtClean="0"/>
              <a:t>-Φτάσε  όπου  δεν  μπορείς.»</a:t>
            </a:r>
          </a:p>
          <a:p>
            <a:pPr>
              <a:buFontTx/>
              <a:buChar char="-"/>
            </a:pPr>
            <a:endParaRPr lang="el-GR" sz="2800" dirty="0" smtClean="0"/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Κείμενο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400" dirty="0" smtClean="0"/>
              <a:t>Μ’έβλεπε ο πατέρας μου να πηγαινόρχουμαι αμίλητος, αγέλα-</a:t>
            </a:r>
          </a:p>
          <a:p>
            <a:pPr>
              <a:buNone/>
            </a:pPr>
            <a:r>
              <a:rPr lang="el-GR" sz="2400" dirty="0" smtClean="0"/>
              <a:t>στος, και ζάρωνε τα φρύδια του. Τον άκουσα μια μέρα να λέει </a:t>
            </a:r>
          </a:p>
          <a:p>
            <a:pPr>
              <a:buNone/>
            </a:pPr>
            <a:r>
              <a:rPr lang="el-GR" sz="2400" dirty="0" smtClean="0"/>
              <a:t>στη μητέρα μου :</a:t>
            </a:r>
          </a:p>
          <a:p>
            <a:pPr>
              <a:buNone/>
            </a:pPr>
            <a:r>
              <a:rPr lang="el-GR" sz="2400" dirty="0" smtClean="0"/>
              <a:t>«Τι ΄ναι ετούτος ο γιος σου; </a:t>
            </a:r>
            <a:r>
              <a:rPr lang="el-GR" sz="2400" b="1" i="1" dirty="0" smtClean="0"/>
              <a:t>Τι σκουλήκι τον τρώει</a:t>
            </a:r>
            <a:r>
              <a:rPr lang="el-GR" sz="2400" i="1" dirty="0" smtClean="0"/>
              <a:t>;</a:t>
            </a:r>
          </a:p>
          <a:p>
            <a:pPr>
              <a:buNone/>
            </a:pPr>
            <a:r>
              <a:rPr lang="el-GR" sz="2400" i="1" dirty="0" smtClean="0"/>
              <a:t> </a:t>
            </a:r>
            <a:r>
              <a:rPr lang="el-GR" sz="2400" b="1" i="1" dirty="0" smtClean="0"/>
              <a:t>Δεν κοιτάζει μπροστά του να πιάσει ό,τι φτάνει το μπράτσο</a:t>
            </a:r>
          </a:p>
          <a:p>
            <a:pPr>
              <a:buNone/>
            </a:pPr>
            <a:r>
              <a:rPr lang="el-GR" sz="2400" b="1" i="1" dirty="0" smtClean="0"/>
              <a:t> του. Πέρα κοιτάζει, πέρα, τ’  άφταστα.Κάλλιο δέκα και καρτέ-</a:t>
            </a:r>
          </a:p>
          <a:p>
            <a:pPr>
              <a:buNone/>
            </a:pPr>
            <a:r>
              <a:rPr lang="el-GR" sz="2400" b="1" dirty="0" smtClean="0"/>
              <a:t> ρει, λέει, παρά πέντε και στο χέρι. </a:t>
            </a:r>
            <a:r>
              <a:rPr lang="el-GR" sz="2400" dirty="0" smtClean="0"/>
              <a:t>Μακάρι να βγω ψεύτης, μα </a:t>
            </a:r>
          </a:p>
          <a:p>
            <a:pPr>
              <a:buNone/>
            </a:pPr>
            <a:r>
              <a:rPr lang="el-GR" sz="2400" dirty="0" smtClean="0"/>
              <a:t>ο γιος μας  μοιάζει με τους θεοπάλαβους που λεν τα παραμύθια,</a:t>
            </a:r>
          </a:p>
          <a:p>
            <a:pPr>
              <a:buNone/>
            </a:pPr>
            <a:r>
              <a:rPr lang="el-GR" sz="2400" dirty="0" smtClean="0"/>
              <a:t>που ξεκινούν να παν στην άκρα του κόσμου να βρουν, λέει, το</a:t>
            </a:r>
          </a:p>
          <a:p>
            <a:pPr>
              <a:buNone/>
            </a:pPr>
            <a:r>
              <a:rPr lang="el-GR" sz="2400" dirty="0" smtClean="0"/>
              <a:t>αθάνατο νερό.»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Κείμενο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96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Το  φυσούσε και δεν κρύωνε. Περίμενε  ν’ ανοίξω γρα-</a:t>
            </a:r>
          </a:p>
          <a:p>
            <a:pPr>
              <a:buNone/>
            </a:pPr>
            <a:r>
              <a:rPr lang="el-GR" sz="2400" dirty="0" smtClean="0"/>
              <a:t>φείο, ν’ αρχίσω τις κουμπαριές στα χωριά, για να πιά-</a:t>
            </a:r>
          </a:p>
          <a:p>
            <a:pPr>
              <a:buNone/>
            </a:pPr>
            <a:r>
              <a:rPr lang="el-GR" sz="2400" dirty="0" smtClean="0"/>
              <a:t>σω φίλους να με βγάλουν βουλευτή, να γράφω άρθρα</a:t>
            </a:r>
          </a:p>
          <a:p>
            <a:pPr>
              <a:buNone/>
            </a:pPr>
            <a:r>
              <a:rPr lang="el-GR" sz="2400" dirty="0" smtClean="0"/>
              <a:t>στην ντόπια εφημερίδα, να βγάλω καμιά φυλλάδα να </a:t>
            </a:r>
          </a:p>
          <a:p>
            <a:pPr>
              <a:buNone/>
            </a:pPr>
            <a:r>
              <a:rPr lang="el-GR" sz="2400" dirty="0" smtClean="0"/>
              <a:t>λέει  πως ο τόπος πάει κατά γκρεμού και πρέπει καινού-</a:t>
            </a:r>
          </a:p>
          <a:p>
            <a:pPr>
              <a:buNone/>
            </a:pPr>
            <a:r>
              <a:rPr lang="el-GR" sz="2400" dirty="0" smtClean="0"/>
              <a:t>ριοι άντρες να’ ρθουν να πάρουν το τιμόνι.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Μια μέρα δεν κρατήθηκε:</a:t>
            </a:r>
          </a:p>
          <a:p>
            <a:pPr>
              <a:buNone/>
            </a:pPr>
            <a:r>
              <a:rPr lang="el-GR" sz="2400" dirty="0" smtClean="0"/>
              <a:t>-Γιατί γυρνάς άεργος; Πότε θ’ ανοίξεις γραφείο να</a:t>
            </a:r>
          </a:p>
          <a:p>
            <a:pPr>
              <a:buNone/>
            </a:pPr>
            <a:r>
              <a:rPr lang="el-GR" sz="2400" dirty="0" smtClean="0"/>
              <a:t> πιάσεις  δουλειά;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Κείμενο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l-GR" sz="2400" dirty="0" smtClean="0"/>
              <a:t>Δεν  είμαι ακόμα έτοιμος.</a:t>
            </a:r>
          </a:p>
          <a:p>
            <a:pPr>
              <a:buFontTx/>
              <a:buChar char="-"/>
            </a:pPr>
            <a:r>
              <a:rPr lang="el-GR" sz="2400" dirty="0" smtClean="0"/>
              <a:t>Τι σου λείπει;</a:t>
            </a:r>
          </a:p>
          <a:p>
            <a:pPr>
              <a:buNone/>
            </a:pPr>
            <a:r>
              <a:rPr lang="el-GR" sz="2400" dirty="0" smtClean="0"/>
              <a:t>Τίποτα δε μου’λειπε κι όλα μου’λειπαν.Η αυθάδεια και</a:t>
            </a:r>
          </a:p>
          <a:p>
            <a:pPr>
              <a:buNone/>
            </a:pPr>
            <a:r>
              <a:rPr lang="el-GR" sz="2400" dirty="0" smtClean="0"/>
              <a:t>η  απληστία της νιότης με βασάνιζαν. Μέσα μου δού-</a:t>
            </a:r>
          </a:p>
          <a:p>
            <a:pPr>
              <a:buNone/>
            </a:pPr>
            <a:r>
              <a:rPr lang="el-GR" sz="2400" dirty="0" smtClean="0"/>
              <a:t>λευαν, μπορεί και να δουλεύουν ακόμη, οι ασκητές της</a:t>
            </a:r>
          </a:p>
          <a:p>
            <a:pPr>
              <a:buNone/>
            </a:pPr>
            <a:r>
              <a:rPr lang="el-GR" sz="2400" dirty="0" smtClean="0"/>
              <a:t>Θηβα</a:t>
            </a:r>
            <a:r>
              <a:rPr lang="fr-FR" sz="2400" dirty="0" smtClean="0"/>
              <a:t>ï</a:t>
            </a:r>
            <a:r>
              <a:rPr lang="el-GR" sz="2400" dirty="0" smtClean="0"/>
              <a:t>δας με τη λαχτάρα του απόλυτου κι οι μεγάλοι</a:t>
            </a:r>
          </a:p>
          <a:p>
            <a:pPr>
              <a:buNone/>
            </a:pPr>
            <a:r>
              <a:rPr lang="el-GR" sz="2400" dirty="0" smtClean="0"/>
              <a:t>ταξιδευτές που ταξιδεύοντας μεγάλωναν τη γης.</a:t>
            </a:r>
          </a:p>
          <a:p>
            <a:pPr>
              <a:buNone/>
            </a:pPr>
            <a:r>
              <a:rPr lang="el-GR" sz="2400" dirty="0" smtClean="0"/>
              <a:t>Πήρα κουράγιο.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Κείμενο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- Δεν είμαι ακόμα έτοιμος, είπα πάλι. Δε φτάνει το Πανεπιστήμιο της Αθήνας. Πρέπει να κάνω ανώτερες  σπουδές.</a:t>
            </a:r>
          </a:p>
          <a:p>
            <a:pPr>
              <a:buNone/>
            </a:pPr>
            <a:r>
              <a:rPr lang="el-GR" sz="2400" dirty="0" smtClean="0"/>
              <a:t>-Πάει  να πει;</a:t>
            </a:r>
          </a:p>
          <a:p>
            <a:pPr>
              <a:buNone/>
            </a:pPr>
            <a:r>
              <a:rPr lang="el-GR" sz="2400" dirty="0" smtClean="0"/>
              <a:t>Δίστασα. Κάθουνταν ο πατέρας μου στη συνηθισμένη </a:t>
            </a:r>
          </a:p>
          <a:p>
            <a:pPr>
              <a:buNone/>
            </a:pPr>
            <a:r>
              <a:rPr lang="el-GR" sz="2400" dirty="0" smtClean="0"/>
              <a:t>του γωνιά στον καναπέ, πλάι στο παράθυρο της αυλής.</a:t>
            </a:r>
          </a:p>
          <a:p>
            <a:pPr>
              <a:buNone/>
            </a:pPr>
            <a:r>
              <a:rPr lang="el-GR" sz="2400" dirty="0" smtClean="0"/>
              <a:t>Στρούφιζε, ξεστρούφιζε ένα τσιγάρο και δε με κοίταζε.</a:t>
            </a:r>
          </a:p>
          <a:p>
            <a:pPr>
              <a:buNone/>
            </a:pPr>
            <a:r>
              <a:rPr lang="el-GR" sz="2400" dirty="0" smtClean="0"/>
              <a:t>Ηταν  Κυριακή δειλινό, ο ήλιος έμπαινε από το παρά-</a:t>
            </a:r>
          </a:p>
          <a:p>
            <a:pPr>
              <a:buNone/>
            </a:pPr>
            <a:r>
              <a:rPr lang="el-GR" sz="2400" dirty="0" smtClean="0"/>
              <a:t>θυρο και φώτιζε το ηλιοκαμένο αυστηρό πρόσωπο και</a:t>
            </a:r>
          </a:p>
          <a:p>
            <a:pPr>
              <a:buNone/>
            </a:pPr>
            <a:r>
              <a:rPr lang="el-GR" sz="2400" dirty="0" smtClean="0"/>
              <a:t>τα χοντρά μουστάκια του πατέρα μου.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Κείμενο 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Και μια πληγή, θα’ταν σπαθιά από τούρκικο σπαθί, </a:t>
            </a:r>
          </a:p>
          <a:p>
            <a:pPr>
              <a:buNone/>
            </a:pPr>
            <a:r>
              <a:rPr lang="el-GR" sz="2400" dirty="0" smtClean="0"/>
              <a:t>στο κούτελό του.</a:t>
            </a:r>
          </a:p>
          <a:p>
            <a:pPr>
              <a:buNone/>
            </a:pPr>
            <a:r>
              <a:rPr lang="el-GR" sz="2400" dirty="0" smtClean="0"/>
              <a:t>-Πάει να πει; ξαναρώτησε και σήκωσε το κεφάλι, με </a:t>
            </a:r>
          </a:p>
          <a:p>
            <a:pPr>
              <a:buNone/>
            </a:pPr>
            <a:r>
              <a:rPr lang="el-GR" sz="2400" dirty="0" smtClean="0"/>
              <a:t>κοίταξε. Θες  να πας παραπέρα;</a:t>
            </a:r>
          </a:p>
          <a:p>
            <a:pPr>
              <a:buNone/>
            </a:pPr>
            <a:r>
              <a:rPr lang="el-GR" sz="2400" dirty="0" smtClean="0"/>
              <a:t>-Ναι.</a:t>
            </a:r>
          </a:p>
          <a:p>
            <a:pPr>
              <a:buNone/>
            </a:pPr>
            <a:r>
              <a:rPr lang="el-GR" sz="2400" dirty="0" smtClean="0"/>
              <a:t>-Πού;</a:t>
            </a:r>
          </a:p>
          <a:p>
            <a:pPr>
              <a:buNone/>
            </a:pPr>
            <a:r>
              <a:rPr lang="el-GR" sz="2400" dirty="0" smtClean="0"/>
              <a:t>Μου φάνηκε πως η φωνή του έτρεμε.</a:t>
            </a:r>
          </a:p>
          <a:p>
            <a:pPr>
              <a:buNone/>
            </a:pPr>
            <a:r>
              <a:rPr lang="el-GR" sz="2400" dirty="0" smtClean="0"/>
              <a:t>-Στο Παρίσι, αποκρίθηκα.</a:t>
            </a:r>
          </a:p>
          <a:p>
            <a:pPr>
              <a:buNone/>
            </a:pPr>
            <a:r>
              <a:rPr lang="el-GR" sz="2400" dirty="0" smtClean="0"/>
              <a:t>Σώπασε ο πατέρας μου για λίγη ώρα.</a:t>
            </a:r>
          </a:p>
          <a:p>
            <a:pPr>
              <a:buNone/>
            </a:pPr>
            <a:r>
              <a:rPr lang="el-GR" sz="2400" dirty="0" smtClean="0"/>
              <a:t>-Καλά, είπε τέλος, να πας.</a:t>
            </a:r>
          </a:p>
          <a:p>
            <a:pPr>
              <a:buNone/>
            </a:pPr>
            <a:r>
              <a:rPr lang="el-GR" sz="2400" dirty="0" smtClean="0"/>
              <a:t>Αγριος, αγράμματος ο πατέρας μου, μα όταν ήταν για την</a:t>
            </a:r>
          </a:p>
          <a:p>
            <a:pPr>
              <a:buNone/>
            </a:pPr>
            <a:r>
              <a:rPr lang="el-GR" sz="2400" dirty="0" smtClean="0"/>
              <a:t>πνευματική μου προκοπή δε μου αρνιόταν τίποτα.</a:t>
            </a:r>
          </a:p>
          <a:p>
            <a:pPr>
              <a:buNone/>
            </a:pPr>
            <a:endParaRPr lang="el-GR" sz="2600" dirty="0" smtClean="0"/>
          </a:p>
          <a:p>
            <a:pPr>
              <a:buNone/>
            </a:pPr>
            <a:endParaRPr lang="el-GR" sz="26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Στάδια διδασκαλίας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5256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1.Μετά  την προετοιμασία  που περιλαμβάνει  βιογρα-</a:t>
            </a:r>
          </a:p>
          <a:p>
            <a:pPr>
              <a:buNone/>
            </a:pPr>
            <a:r>
              <a:rPr lang="el-GR" dirty="0" smtClean="0"/>
              <a:t>φικά στοιχεία  του  συγγραφέα, την περίοδο  κατά την</a:t>
            </a:r>
          </a:p>
          <a:p>
            <a:pPr>
              <a:buNone/>
            </a:pPr>
            <a:r>
              <a:rPr lang="el-GR" dirty="0" smtClean="0"/>
              <a:t>οποία  γράφει, το σκοπό για τον οποίο συγγράφει  τα  </a:t>
            </a:r>
          </a:p>
          <a:p>
            <a:pPr>
              <a:buNone/>
            </a:pPr>
            <a:r>
              <a:rPr lang="el-GR" dirty="0" smtClean="0"/>
              <a:t>μυθιστορήματά του, το  φιλοσοφικό ρεύμα του υπαρξι-</a:t>
            </a:r>
          </a:p>
          <a:p>
            <a:pPr>
              <a:buNone/>
            </a:pPr>
            <a:r>
              <a:rPr lang="el-GR" dirty="0" smtClean="0"/>
              <a:t>Σμού, και αφορά στο 1</a:t>
            </a:r>
            <a:r>
              <a:rPr lang="el-GR" baseline="30000" dirty="0" smtClean="0"/>
              <a:t>ο</a:t>
            </a:r>
            <a:r>
              <a:rPr lang="el-GR" dirty="0" smtClean="0"/>
              <a:t>  διδακτικό δίωρο, επανερχό-</a:t>
            </a:r>
          </a:p>
          <a:p>
            <a:pPr>
              <a:buNone/>
            </a:pPr>
            <a:r>
              <a:rPr lang="el-GR" dirty="0" smtClean="0"/>
              <a:t>μαστε στην επόμενη συνάντηση με μία σύντομη ανα-</a:t>
            </a:r>
          </a:p>
          <a:p>
            <a:pPr>
              <a:buNone/>
            </a:pPr>
            <a:r>
              <a:rPr lang="el-GR" dirty="0" smtClean="0"/>
              <a:t>φορά,  ώστε να διευκολύνουμε  την  προσέγγιση  του</a:t>
            </a:r>
          </a:p>
          <a:p>
            <a:pPr>
              <a:buNone/>
            </a:pPr>
            <a:r>
              <a:rPr lang="el-GR" dirty="0" smtClean="0"/>
              <a:t>κειμένου που  ακολουθεί   στο επόμενο στάδιο.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Στάδια διδασκαλίας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2. Ο  δάσκαλος  διαβάζει  μεγαλόφωνα  το κείμενο  και </a:t>
            </a:r>
          </a:p>
          <a:p>
            <a:pPr>
              <a:buNone/>
            </a:pPr>
            <a:r>
              <a:rPr lang="el-GR" dirty="0" smtClean="0"/>
              <a:t>αφού  τελειώσει την ανάγνωσή του,οι μαθητές καλού-</a:t>
            </a:r>
          </a:p>
          <a:p>
            <a:pPr>
              <a:buNone/>
            </a:pPr>
            <a:r>
              <a:rPr lang="el-GR" dirty="0" smtClean="0"/>
              <a:t>νται στη συνέχεια, να διαβάσουν  κι εκείνοι  με τη </a:t>
            </a:r>
          </a:p>
          <a:p>
            <a:pPr>
              <a:buNone/>
            </a:pPr>
            <a:r>
              <a:rPr lang="el-GR" dirty="0" smtClean="0"/>
              <a:t>σειρά  τους μεγαλόφωνα. Η παρέμβαση  του δασκάλου</a:t>
            </a:r>
          </a:p>
          <a:p>
            <a:pPr>
              <a:buNone/>
            </a:pPr>
            <a:r>
              <a:rPr lang="el-GR" dirty="0" smtClean="0"/>
              <a:t>επιβάλλεται  στα σημεία  εκείνα που δυσκολεύουν  </a:t>
            </a:r>
          </a:p>
          <a:p>
            <a:pPr>
              <a:buNone/>
            </a:pPr>
            <a:r>
              <a:rPr lang="el-GR" dirty="0" smtClean="0"/>
              <a:t>τους  μαθητές  στην  ορθή ανάγνωση.</a:t>
            </a:r>
          </a:p>
          <a:p>
            <a:pPr>
              <a:buNone/>
            </a:pPr>
            <a:r>
              <a:rPr lang="el-GR" dirty="0" smtClean="0"/>
              <a:t>Αφού  διαβαστεί το κείμενο,  ακολουθούν  ενδεικτικές</a:t>
            </a:r>
          </a:p>
          <a:p>
            <a:pPr>
              <a:buNone/>
            </a:pPr>
            <a:r>
              <a:rPr lang="el-GR" dirty="0" smtClean="0"/>
              <a:t>ερωτήσεις, που αφορούν  μια πρώτη προσέγγιση  συν-</a:t>
            </a:r>
          </a:p>
          <a:p>
            <a:pPr>
              <a:buNone/>
            </a:pPr>
            <a:r>
              <a:rPr lang="el-GR" dirty="0" smtClean="0"/>
              <a:t>αισθηματικής  φύσης  όπως:</a:t>
            </a:r>
            <a:endParaRPr lang="fr-F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1143000"/>
            <a:ext cx="8229600" cy="3419872"/>
          </a:xfrm>
        </p:spPr>
        <p:txBody>
          <a:bodyPr>
            <a:normAutofit/>
          </a:bodyPr>
          <a:lstStyle/>
          <a:p>
            <a:r>
              <a:rPr lang="el-GR" dirty="0" smtClean="0"/>
              <a:t>Στάδια  διδασκαλίας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Autofit/>
          </a:bodyPr>
          <a:lstStyle/>
          <a:p>
            <a:pPr marL="651510" indent="-514350">
              <a:buAutoNum type="arabicPeriod"/>
            </a:pPr>
            <a:endParaRPr lang="el-GR" dirty="0" smtClean="0"/>
          </a:p>
          <a:p>
            <a:pPr marL="651510" indent="-514350">
              <a:buAutoNum type="arabicPeriod"/>
            </a:pPr>
            <a:r>
              <a:rPr lang="el-GR" dirty="0" smtClean="0"/>
              <a:t>Σας άρεσε το κείμενο που διαβάσατε;</a:t>
            </a:r>
          </a:p>
          <a:p>
            <a:pPr marL="651510" indent="-514350">
              <a:buAutoNum type="arabicPeriod"/>
            </a:pPr>
            <a:r>
              <a:rPr lang="el-GR" dirty="0" smtClean="0"/>
              <a:t>Ποια  σημεία σας άρεσαν περισσότερο;</a:t>
            </a:r>
          </a:p>
          <a:p>
            <a:pPr marL="651510" indent="-514350">
              <a:buAutoNum type="arabicPeriod"/>
            </a:pPr>
            <a:r>
              <a:rPr lang="el-GR" dirty="0" smtClean="0"/>
              <a:t>Με  λίγα λόγια θα μπορούσατε να πείτε  σε τι αναφέρεται το απόσπασμα που διαβάσαμε; </a:t>
            </a:r>
          </a:p>
          <a:p>
            <a:pPr marL="651510" indent="-514350">
              <a:buAutoNum type="arabicPeriod"/>
            </a:pPr>
            <a:endParaRPr lang="el-GR" dirty="0" smtClean="0"/>
          </a:p>
          <a:p>
            <a:pPr marL="651510" indent="-514350">
              <a:buNone/>
            </a:pPr>
            <a:r>
              <a:rPr lang="el-GR" dirty="0" smtClean="0"/>
              <a:t>3.   Ο δάσκαλος στη συνέχεια  ζητάει από τους μαθητές  να  του πουν τις λέξεις και τις εκφράσεις </a:t>
            </a:r>
          </a:p>
          <a:p>
            <a:pPr marL="651510" indent="-514350">
              <a:buNone/>
            </a:pPr>
            <a:r>
              <a:rPr lang="el-GR" dirty="0" smtClean="0"/>
              <a:t>      που  δεν  κατανοούν. </a:t>
            </a:r>
          </a:p>
          <a:p>
            <a:pPr marL="651510" indent="-514350">
              <a:buNone/>
            </a:pPr>
            <a:r>
              <a:rPr lang="el-GR" dirty="0" smtClean="0"/>
              <a:t>      Τις  γράφει  στον πίνακα και παράλληλα αναφέρει</a:t>
            </a:r>
          </a:p>
          <a:p>
            <a:pPr marL="651510" indent="-514350">
              <a:buNone/>
            </a:pPr>
            <a:r>
              <a:rPr lang="el-GR" dirty="0" smtClean="0"/>
              <a:t>      μία πρόταση  ως  παράδειγμα, ώστε να μπορέσει να γίνει κατανοητό σε ποιες περιστάσεις  χρησιμο-</a:t>
            </a:r>
          </a:p>
          <a:p>
            <a:pPr marL="651510" indent="-514350">
              <a:buNone/>
            </a:pPr>
            <a:r>
              <a:rPr lang="el-GR" dirty="0" smtClean="0"/>
              <a:t>      ποιούνται.</a:t>
            </a:r>
          </a:p>
          <a:p>
            <a:pPr marL="651510" indent="-514350">
              <a:buNone/>
            </a:pPr>
            <a:endParaRPr lang="el-GR" dirty="0" smtClean="0"/>
          </a:p>
          <a:p>
            <a:pPr marL="651510" indent="-514350">
              <a:buNone/>
            </a:pPr>
            <a:r>
              <a:rPr lang="el-GR" dirty="0" smtClean="0"/>
              <a:t>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708" y="385112"/>
            <a:ext cx="8229600" cy="12263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Στάδια διδασκαλίας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748464" cy="63093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l-GR" dirty="0" smtClean="0"/>
          </a:p>
          <a:p>
            <a:pPr algn="just">
              <a:buNone/>
            </a:pPr>
            <a:r>
              <a:rPr lang="el-GR" sz="2600" dirty="0" smtClean="0"/>
              <a:t>4. Πριν  γίνει η επεξεργασία του κειμένου, στον  Πολιτικό  χάρτη</a:t>
            </a:r>
          </a:p>
          <a:p>
            <a:pPr algn="just">
              <a:buNone/>
            </a:pPr>
            <a:r>
              <a:rPr lang="el-GR" sz="2600" dirty="0" smtClean="0"/>
              <a:t> της  Ελλάδος, δείχνουμε  πού  βρίσκεται  η  Κρήτη  και  ο  νομός</a:t>
            </a:r>
          </a:p>
          <a:p>
            <a:pPr algn="just">
              <a:buNone/>
            </a:pPr>
            <a:r>
              <a:rPr lang="el-GR" sz="2600" dirty="0" smtClean="0"/>
              <a:t> Ηρακλείου, η Αθήνα όπου σπούδασε ο  Καζαντζάκης.</a:t>
            </a:r>
          </a:p>
          <a:p>
            <a:pPr algn="just">
              <a:buNone/>
            </a:pPr>
            <a:r>
              <a:rPr lang="el-GR" sz="2600" dirty="0" smtClean="0"/>
              <a:t> Γίνεται  και μια μικρή αναφορά στους  ασκητές  της Θηβα</a:t>
            </a:r>
            <a:r>
              <a:rPr lang="fr-FR" sz="2600" dirty="0" smtClean="0"/>
              <a:t>ï</a:t>
            </a:r>
            <a:r>
              <a:rPr lang="el-GR" sz="2600" dirty="0" smtClean="0"/>
              <a:t>δας, </a:t>
            </a:r>
          </a:p>
          <a:p>
            <a:pPr algn="just">
              <a:buNone/>
            </a:pPr>
            <a:r>
              <a:rPr lang="el-GR" sz="2600" dirty="0" smtClean="0"/>
              <a:t>για να κατανοηθεί το περιεχόμενο της παραγράφου.</a:t>
            </a:r>
          </a:p>
          <a:p>
            <a:pPr algn="just">
              <a:buNone/>
            </a:pPr>
            <a:endParaRPr lang="el-GR" sz="2600" dirty="0" smtClean="0"/>
          </a:p>
          <a:p>
            <a:pPr algn="just">
              <a:buNone/>
            </a:pPr>
            <a:r>
              <a:rPr lang="el-GR" sz="2600" dirty="0" smtClean="0"/>
              <a:t>5.Ακολουθεί  η  επεξεργασία  του κειμένου, η οποία αφορά  στη </a:t>
            </a:r>
          </a:p>
          <a:p>
            <a:pPr algn="just">
              <a:buNone/>
            </a:pPr>
            <a:r>
              <a:rPr lang="el-GR" sz="2600" dirty="0" smtClean="0"/>
              <a:t>λεπτομερή  ανάλυση κάθε παραγράφου, από τον  διδάσκοντα.</a:t>
            </a:r>
          </a:p>
          <a:p>
            <a:pPr algn="just">
              <a:buNone/>
            </a:pPr>
            <a:r>
              <a:rPr lang="el-GR" sz="2600" dirty="0" smtClean="0"/>
              <a:t>Ο  δάσκαλος  εξηγεί  τα δύσκολα  σημεία  δίνοντας  περισσότερες</a:t>
            </a:r>
          </a:p>
          <a:p>
            <a:pPr algn="just">
              <a:buNone/>
            </a:pPr>
            <a:r>
              <a:rPr lang="el-GR" sz="2600" dirty="0" smtClean="0"/>
              <a:t>πληροφορίες  όπου χρειάζεται, οι μαθητές κρατούν  σημειώσεις </a:t>
            </a:r>
          </a:p>
          <a:p>
            <a:pPr algn="just">
              <a:buNone/>
            </a:pPr>
            <a:r>
              <a:rPr lang="el-GR" sz="2600" dirty="0" smtClean="0"/>
              <a:t>και  παράλληλα  συμμετέχουν απαντώντας  σε  ερωτήσεις </a:t>
            </a:r>
          </a:p>
          <a:p>
            <a:pPr algn="just">
              <a:buNone/>
            </a:pPr>
            <a:r>
              <a:rPr lang="el-GR" sz="2600" dirty="0" smtClean="0"/>
              <a:t> του δασκάλου ή  υποβάλλοντας  δικές  τους. </a:t>
            </a:r>
            <a:endParaRPr lang="fr-FR" sz="2600" dirty="0" smtClean="0"/>
          </a:p>
          <a:p>
            <a:pPr algn="just">
              <a:buNone/>
            </a:pPr>
            <a:endParaRPr lang="el-G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82998" cy="764704"/>
          </a:xfrm>
        </p:spPr>
        <p:txBody>
          <a:bodyPr>
            <a:normAutofit/>
          </a:bodyPr>
          <a:lstStyle/>
          <a:p>
            <a:r>
              <a:rPr lang="el-GR" dirty="0" smtClean="0"/>
              <a:t>Επιδιώξεις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6166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l-GR" sz="3800" dirty="0" smtClean="0"/>
              <a:t>Το σκεπτικό είναι  να   προσφέρουμε  το  θεωρητικό</a:t>
            </a:r>
            <a:r>
              <a:rPr lang="fr-FR" sz="3800" dirty="0" smtClean="0"/>
              <a:t> </a:t>
            </a:r>
            <a:r>
              <a:rPr lang="el-GR" sz="3800" dirty="0" smtClean="0"/>
              <a:t> υπό-</a:t>
            </a:r>
          </a:p>
          <a:p>
            <a:pPr>
              <a:buNone/>
            </a:pPr>
            <a:r>
              <a:rPr lang="el-GR" sz="3800" dirty="0" smtClean="0"/>
              <a:t>θρο  στους μαθητές , ώστε με τη σειρά τους να  εμπλα-</a:t>
            </a:r>
          </a:p>
          <a:p>
            <a:pPr>
              <a:buNone/>
            </a:pPr>
            <a:r>
              <a:rPr lang="el-GR" sz="3800" dirty="0" smtClean="0"/>
              <a:t>κούν  στη διαδικασία της  μάθησης, συμμετέχοντας  με</a:t>
            </a:r>
          </a:p>
          <a:p>
            <a:pPr>
              <a:buNone/>
            </a:pPr>
            <a:r>
              <a:rPr lang="el-GR" sz="3800" dirty="0" smtClean="0"/>
              <a:t>δημιουργικό και παραγωγικό τρόπο.</a:t>
            </a:r>
            <a:endParaRPr lang="fr-FR" sz="3800" dirty="0" smtClean="0"/>
          </a:p>
          <a:p>
            <a:pPr>
              <a:buNone/>
            </a:pP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Η  διδασκαλία της  Ελληνικής  ως  </a:t>
            </a:r>
            <a:r>
              <a:rPr lang="fr-FR" sz="3800" dirty="0" smtClean="0"/>
              <a:t>LV3</a:t>
            </a:r>
            <a:r>
              <a:rPr lang="el-GR" sz="3800" dirty="0" smtClean="0"/>
              <a:t> στοχεύει  στο  να</a:t>
            </a:r>
            <a:endParaRPr lang="fr-FR" sz="3800" dirty="0" smtClean="0"/>
          </a:p>
          <a:p>
            <a:pPr>
              <a:buNone/>
            </a:pPr>
            <a:r>
              <a:rPr lang="el-GR" sz="3800" dirty="0" smtClean="0"/>
              <a:t>καταστήσει  τους μαθητές  ικανούς: </a:t>
            </a:r>
          </a:p>
          <a:p>
            <a:pPr>
              <a:buNone/>
            </a:pPr>
            <a:r>
              <a:rPr lang="el-GR" sz="3800" dirty="0" smtClean="0"/>
              <a:t>α) να  διαβάζουν  με  ευχέρεια, </a:t>
            </a:r>
          </a:p>
          <a:p>
            <a:pPr>
              <a:buNone/>
            </a:pPr>
            <a:r>
              <a:rPr lang="el-GR" sz="3800" dirty="0" smtClean="0"/>
              <a:t>β)να κατανοούν  το  κείμενο που διαβάζουν,</a:t>
            </a:r>
          </a:p>
          <a:p>
            <a:pPr>
              <a:buNone/>
            </a:pPr>
            <a:r>
              <a:rPr lang="el-GR" sz="3800" dirty="0" smtClean="0"/>
              <a:t>γ)να απαντούν  με ευχέρεια  σε  ερωτήσεις κατανόησης,</a:t>
            </a:r>
            <a:endParaRPr lang="fr-FR" sz="3800" dirty="0" smtClean="0"/>
          </a:p>
          <a:p>
            <a:pPr>
              <a:buNone/>
            </a:pPr>
            <a:r>
              <a:rPr lang="fr-FR" sz="3800" dirty="0" smtClean="0"/>
              <a:t>   </a:t>
            </a:r>
            <a:r>
              <a:rPr lang="el-GR" sz="3800" dirty="0" smtClean="0"/>
              <a:t>πραγματολογικές,  προσωπικές</a:t>
            </a:r>
            <a:r>
              <a:rPr lang="fr-FR" sz="3800" dirty="0" smtClean="0"/>
              <a:t>,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δ) να μπορούν  να διηγηθούν με λίγα λόγια  το κείμενο </a:t>
            </a:r>
          </a:p>
          <a:p>
            <a:pPr>
              <a:buNone/>
            </a:pPr>
            <a:r>
              <a:rPr lang="fr-FR" sz="3800" dirty="0" smtClean="0"/>
              <a:t>    </a:t>
            </a:r>
            <a:r>
              <a:rPr lang="el-GR" sz="3800" dirty="0" smtClean="0"/>
              <a:t>που διάβασαν, </a:t>
            </a:r>
          </a:p>
          <a:p>
            <a:pPr>
              <a:buNone/>
            </a:pPr>
            <a:r>
              <a:rPr lang="el-GR" sz="3800" dirty="0" smtClean="0"/>
              <a:t>ε) να μεταφράσουν  αποσπάσματα του κειμένου,  εάν τους ζητηθεί.</a:t>
            </a:r>
          </a:p>
          <a:p>
            <a:pPr>
              <a:buNone/>
            </a:pPr>
            <a:endParaRPr lang="el-GR" sz="3800" dirty="0" smtClean="0"/>
          </a:p>
          <a:p>
            <a:pPr>
              <a:buNone/>
            </a:pPr>
            <a:r>
              <a:rPr lang="fr-FR" sz="3800" dirty="0" smtClean="0"/>
              <a:t>  </a:t>
            </a:r>
            <a:endParaRPr lang="fr-F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Νίκος  Καζαντζάκης</a:t>
            </a:r>
            <a:br>
              <a:rPr lang="el-GR" dirty="0" smtClean="0"/>
            </a:br>
            <a:r>
              <a:rPr lang="el-GR" dirty="0" smtClean="0"/>
              <a:t>  «Αναφορά  στο  Γκρέκο»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>
            <a:normAutofit/>
          </a:bodyPr>
          <a:lstStyle/>
          <a:p>
            <a:pPr algn="just"/>
            <a:endParaRPr lang="el-GR" sz="3600" dirty="0" smtClean="0"/>
          </a:p>
          <a:p>
            <a:pPr algn="just"/>
            <a:endParaRPr lang="fr-FR" sz="3600" dirty="0" smtClean="0"/>
          </a:p>
          <a:p>
            <a:pPr algn="just">
              <a:buNone/>
            </a:pPr>
            <a:r>
              <a:rPr lang="fr-FR" sz="2800" dirty="0" smtClean="0"/>
              <a:t>   </a:t>
            </a:r>
            <a:r>
              <a:rPr lang="el-GR" dirty="0" smtClean="0"/>
              <a:t>Πρόταση διδασκαλίας λογοτεχνικού  κειμένου  στα  πλαίσια της Διδασκαλίας της</a:t>
            </a:r>
            <a:r>
              <a:rPr lang="fr-FR" dirty="0" smtClean="0"/>
              <a:t>  </a:t>
            </a:r>
            <a:r>
              <a:rPr lang="el-GR" dirty="0" smtClean="0"/>
              <a:t>Ελληνικής  Γλώσσας  ως  </a:t>
            </a:r>
            <a:r>
              <a:rPr lang="fr-FR" dirty="0" smtClean="0"/>
              <a:t>LV3</a:t>
            </a:r>
            <a:r>
              <a:rPr lang="el-GR" dirty="0" smtClean="0"/>
              <a:t> </a:t>
            </a:r>
            <a:r>
              <a:rPr lang="fr-FR" dirty="0" smtClean="0"/>
              <a:t> (Langue  Vivante   3)</a:t>
            </a:r>
          </a:p>
          <a:p>
            <a:pPr algn="just"/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Λεξιλόγιο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400" dirty="0" smtClean="0"/>
              <a:t>Παίρνω  φόρα = </a:t>
            </a:r>
            <a:r>
              <a:rPr lang="fr-FR" sz="2400" dirty="0" smtClean="0"/>
              <a:t>prendre  son élan,  commencer  fort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Δε με χωράει ο τόπος =</a:t>
            </a:r>
            <a:r>
              <a:rPr lang="fr-FR" sz="2400" dirty="0" smtClean="0"/>
              <a:t> </a:t>
            </a:r>
            <a:r>
              <a:rPr lang="el-GR" sz="2400" dirty="0" smtClean="0"/>
              <a:t> </a:t>
            </a:r>
            <a:r>
              <a:rPr lang="fr-FR" sz="2400" dirty="0" smtClean="0"/>
              <a:t>ne pas  pouvoir  se tenir en place, tranquille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Βολεύομαι=</a:t>
            </a:r>
            <a:r>
              <a:rPr lang="fr-FR" sz="2400" dirty="0" smtClean="0"/>
              <a:t> se  mettre à l’ aise,  bien s’ installer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Τρομάζω=</a:t>
            </a:r>
            <a:r>
              <a:rPr lang="fr-FR" sz="2400" dirty="0" smtClean="0"/>
              <a:t> s’ effrayer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Τα κάνω πλακάκια με την καλοπέραση=</a:t>
            </a:r>
            <a:r>
              <a:rPr lang="fr-FR" sz="2400" dirty="0" smtClean="0"/>
              <a:t> faire  bien  la fête(du sens figuré)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Υπογράφω=</a:t>
            </a:r>
            <a:r>
              <a:rPr lang="fr-FR" sz="2400" dirty="0" smtClean="0"/>
              <a:t>  signer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Είμαι σύμφωνος </a:t>
            </a:r>
            <a:r>
              <a:rPr lang="fr-FR" sz="2400" dirty="0" smtClean="0"/>
              <a:t> </a:t>
            </a:r>
            <a:r>
              <a:rPr lang="el-GR" sz="2400" dirty="0" smtClean="0"/>
              <a:t>με </a:t>
            </a:r>
            <a:r>
              <a:rPr lang="fr-FR" sz="2400" dirty="0" smtClean="0"/>
              <a:t>  </a:t>
            </a:r>
            <a:r>
              <a:rPr lang="el-GR" sz="2400" dirty="0" smtClean="0"/>
              <a:t>=</a:t>
            </a:r>
            <a:r>
              <a:rPr lang="fr-FR" sz="2400" dirty="0" smtClean="0"/>
              <a:t>  être  d’ accord avec 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Πόρτα  λευτεριάς=</a:t>
            </a:r>
            <a:r>
              <a:rPr lang="fr-FR" sz="2400" dirty="0" smtClean="0"/>
              <a:t>  porte de liberté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Πηγαινοέρχομαι=</a:t>
            </a:r>
            <a:r>
              <a:rPr lang="fr-FR" sz="2400" dirty="0" smtClean="0"/>
              <a:t> aller  et  venir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Αμίλητος,η,ο=</a:t>
            </a:r>
            <a:r>
              <a:rPr lang="fr-FR" sz="2400" dirty="0" smtClean="0"/>
              <a:t> silencieux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αγέλαστος,η,ο=</a:t>
            </a:r>
            <a:r>
              <a:rPr lang="fr-FR" sz="2400" dirty="0" smtClean="0"/>
              <a:t> qui</a:t>
            </a:r>
            <a:r>
              <a:rPr lang="el-GR" sz="2400" dirty="0" smtClean="0"/>
              <a:t> </a:t>
            </a:r>
            <a:r>
              <a:rPr lang="fr-FR" sz="2400" dirty="0" smtClean="0"/>
              <a:t> ne rit  pas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Ζαρώνω τα φρύδια=</a:t>
            </a:r>
            <a:r>
              <a:rPr lang="fr-FR" sz="2400" dirty="0" smtClean="0"/>
              <a:t> froncer  les  sourcils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Με </a:t>
            </a:r>
            <a:r>
              <a:rPr lang="fr-FR" sz="2400" dirty="0" smtClean="0"/>
              <a:t> </a:t>
            </a:r>
            <a:r>
              <a:rPr lang="el-GR" sz="2400" dirty="0" smtClean="0"/>
              <a:t>τρώει </a:t>
            </a:r>
            <a:r>
              <a:rPr lang="fr-FR" sz="2400" dirty="0" smtClean="0"/>
              <a:t> </a:t>
            </a:r>
            <a:r>
              <a:rPr lang="el-GR" sz="2400" dirty="0" smtClean="0"/>
              <a:t>το σκουλήκι=</a:t>
            </a:r>
            <a:r>
              <a:rPr lang="fr-FR" sz="2400" dirty="0" smtClean="0"/>
              <a:t> le  ver me  ronge, ne  pas  être  complètement</a:t>
            </a:r>
          </a:p>
          <a:p>
            <a:pPr>
              <a:buNone/>
            </a:pPr>
            <a:r>
              <a:rPr lang="fr-FR" sz="2400" dirty="0" smtClean="0"/>
              <a:t>                                          satisfait (du sens figuré)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Κοιτάζω  τ’ άφταστα=</a:t>
            </a:r>
            <a:r>
              <a:rPr lang="fr-FR" sz="2400" dirty="0" smtClean="0"/>
              <a:t>  viser   l’  inaccessible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Θεοπάλαβος,η,ο=</a:t>
            </a:r>
            <a:r>
              <a:rPr lang="fr-FR" sz="2400" dirty="0" smtClean="0"/>
              <a:t> complètement   fou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Λεξιλόγιο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400" dirty="0" smtClean="0"/>
              <a:t>Το  αθάνατο νερό </a:t>
            </a:r>
            <a:r>
              <a:rPr lang="el-GR" dirty="0" smtClean="0"/>
              <a:t>=</a:t>
            </a:r>
            <a:r>
              <a:rPr lang="fr-FR" sz="2600" dirty="0" smtClean="0"/>
              <a:t>l’ eau  immortelle</a:t>
            </a:r>
            <a:endParaRPr lang="el-GR" sz="2600" dirty="0" smtClean="0"/>
          </a:p>
          <a:p>
            <a:pPr>
              <a:buNone/>
            </a:pPr>
            <a:r>
              <a:rPr lang="el-GR" sz="2600" dirty="0" smtClean="0"/>
              <a:t>Το φυσώ και δεν κρυώνει=</a:t>
            </a:r>
            <a:r>
              <a:rPr lang="fr-FR" sz="2600" dirty="0" smtClean="0"/>
              <a:t>  je  ne le  digère pas, je ne peux</a:t>
            </a:r>
          </a:p>
          <a:p>
            <a:pPr>
              <a:buNone/>
            </a:pPr>
            <a:r>
              <a:rPr lang="fr-FR" sz="2600" dirty="0" smtClean="0"/>
              <a:t>                                            pas  l’ accepter (du sens figuré)</a:t>
            </a:r>
            <a:endParaRPr lang="el-GR" sz="2600" dirty="0" smtClean="0"/>
          </a:p>
          <a:p>
            <a:pPr>
              <a:buNone/>
            </a:pPr>
            <a:r>
              <a:rPr lang="el-GR" sz="2400" dirty="0" smtClean="0"/>
              <a:t>Η  κουμπαριά=</a:t>
            </a:r>
            <a:r>
              <a:rPr lang="fr-FR" sz="2400" dirty="0" smtClean="0"/>
              <a:t> le  lien entre les mariés et les témoins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Ο βουλευτής=</a:t>
            </a:r>
            <a:r>
              <a:rPr lang="fr-FR" sz="2400" dirty="0" smtClean="0"/>
              <a:t> le député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Η ντόπια εφημερίδα=</a:t>
            </a:r>
            <a:r>
              <a:rPr lang="fr-FR" sz="2400" dirty="0" smtClean="0"/>
              <a:t> le journal  local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Πάω  κατά γκρεμού=</a:t>
            </a:r>
            <a:r>
              <a:rPr lang="fr-FR" sz="2400" dirty="0" smtClean="0"/>
              <a:t> aller  au  bord  du  gouffre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Παίρνω το τιμόνι=</a:t>
            </a:r>
            <a:r>
              <a:rPr lang="fr-FR" sz="2400" dirty="0" smtClean="0"/>
              <a:t> prendre  le  volant, le gouvernail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κρατιέμαι=</a:t>
            </a:r>
            <a:r>
              <a:rPr lang="fr-FR" sz="2400" dirty="0" smtClean="0"/>
              <a:t> se   retenir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ο άεργος=</a:t>
            </a:r>
            <a:r>
              <a:rPr lang="fr-FR" sz="2400" dirty="0" smtClean="0"/>
              <a:t> celui  qui n’ a pas d’ emploi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γυρνάω,ώ, γυρίζω=</a:t>
            </a:r>
            <a:r>
              <a:rPr lang="fr-FR" sz="2400" dirty="0" smtClean="0"/>
              <a:t> tourner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πιάνω  δουλειά =</a:t>
            </a:r>
            <a:r>
              <a:rPr lang="fr-FR" sz="2400" dirty="0" smtClean="0"/>
              <a:t> commencer  à  travailler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η  αυθάδεια =</a:t>
            </a:r>
            <a:r>
              <a:rPr lang="fr-FR" sz="2400" dirty="0" smtClean="0"/>
              <a:t> l’ impertinence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η απληστία =</a:t>
            </a:r>
            <a:r>
              <a:rPr lang="fr-FR" sz="2400" dirty="0" smtClean="0"/>
              <a:t> l’ avidité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η  νιότη, τα νιάτα =</a:t>
            </a:r>
            <a:r>
              <a:rPr lang="fr-FR" sz="2400" dirty="0" smtClean="0"/>
              <a:t> la jeunesse</a:t>
            </a: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Λεξιλόγιο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βασανίζω =</a:t>
            </a:r>
            <a:r>
              <a:rPr lang="fr-FR" sz="2000" dirty="0" smtClean="0"/>
              <a:t> torturer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ο ασκητής, οι ασκητές = </a:t>
            </a:r>
            <a:r>
              <a:rPr lang="fr-FR" sz="2000" dirty="0" smtClean="0"/>
              <a:t> l’  ascète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η  λαχτάρα =</a:t>
            </a:r>
            <a:r>
              <a:rPr lang="fr-FR" sz="2000" dirty="0" smtClean="0"/>
              <a:t>  le  désir 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το απόλυτο =</a:t>
            </a:r>
            <a:r>
              <a:rPr lang="fr-FR" sz="2000" dirty="0" smtClean="0"/>
              <a:t>  l’ absolu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παίρνω  κουράγιο=</a:t>
            </a:r>
            <a:r>
              <a:rPr lang="fr-FR" sz="2000" dirty="0" smtClean="0"/>
              <a:t> prendre  du  courage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διστάζω =</a:t>
            </a:r>
            <a:r>
              <a:rPr lang="fr-FR" sz="2000" dirty="0" smtClean="0"/>
              <a:t> hésiter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στη  συνηθισμένη του γωνιά = </a:t>
            </a:r>
            <a:r>
              <a:rPr lang="fr-FR" sz="2000" dirty="0" smtClean="0"/>
              <a:t>dans son  coin habituel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στρουφίζω, στρίβω =</a:t>
            </a:r>
            <a:r>
              <a:rPr lang="fr-FR" sz="2000" dirty="0" smtClean="0"/>
              <a:t> rouler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Το δειλινό =</a:t>
            </a:r>
            <a:r>
              <a:rPr lang="fr-FR" sz="2000" dirty="0" smtClean="0"/>
              <a:t> le  crépuscule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Το ηλιοκαμένο πρόσωπο =</a:t>
            </a:r>
            <a:r>
              <a:rPr lang="fr-FR" sz="2000" dirty="0" smtClean="0"/>
              <a:t> la figure  tannée, bronzée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Αυστηρός,ή,ό=</a:t>
            </a:r>
            <a:r>
              <a:rPr lang="fr-FR" sz="2000" dirty="0" smtClean="0"/>
              <a:t> sévère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Η πληγή=</a:t>
            </a:r>
            <a:r>
              <a:rPr lang="fr-FR" sz="2000" dirty="0" smtClean="0"/>
              <a:t>  la blessure</a:t>
            </a:r>
            <a:endParaRPr lang="el-GR" sz="20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Λεξιλόγιο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/>
              <a:t>Η σπαθιά=</a:t>
            </a:r>
            <a:r>
              <a:rPr lang="fr-FR" sz="2000" dirty="0" smtClean="0"/>
              <a:t> le  coup d’ épée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Το κούτελο, το μέτωπο=</a:t>
            </a:r>
            <a:r>
              <a:rPr lang="fr-FR" sz="2000" dirty="0" smtClean="0"/>
              <a:t> le front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Αποκρίνομαι, απαντώ=</a:t>
            </a:r>
            <a:r>
              <a:rPr lang="fr-FR" sz="2000" dirty="0" smtClean="0"/>
              <a:t> répondre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Σωπαίνω=</a:t>
            </a:r>
            <a:r>
              <a:rPr lang="fr-FR" sz="2000" dirty="0" smtClean="0"/>
              <a:t> se taire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Άγριος,α,ο=</a:t>
            </a:r>
            <a:r>
              <a:rPr lang="fr-FR" sz="2000" dirty="0" smtClean="0"/>
              <a:t> sauvage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Αγράμματος,η,ο=</a:t>
            </a:r>
            <a:r>
              <a:rPr lang="fr-FR" sz="2000" dirty="0" smtClean="0"/>
              <a:t> illettré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Η πνευματική προκοπή=</a:t>
            </a:r>
            <a:r>
              <a:rPr lang="fr-FR" sz="2000" dirty="0" smtClean="0"/>
              <a:t> le  progrès  spirituel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Είμαι στο κέφι=</a:t>
            </a:r>
            <a:r>
              <a:rPr lang="fr-FR" sz="2000" dirty="0" smtClean="0"/>
              <a:t> être  de bonne  humeur</a:t>
            </a:r>
            <a:endParaRPr lang="el-GR" sz="20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Ερωτήσεις 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2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1.Σε  ποιο πρόσωπο γίνεται η αφήγηση;</a:t>
            </a:r>
          </a:p>
          <a:p>
            <a:pPr>
              <a:buNone/>
            </a:pPr>
            <a:r>
              <a:rPr lang="el-GR" sz="2000" dirty="0" smtClean="0"/>
              <a:t>2.Ποιος  είναι ο αφηγητής;</a:t>
            </a:r>
          </a:p>
          <a:p>
            <a:pPr>
              <a:buNone/>
            </a:pPr>
            <a:r>
              <a:rPr lang="el-GR" sz="2000" dirty="0" smtClean="0"/>
              <a:t>3.Από  πού  κατάγεται;</a:t>
            </a:r>
          </a:p>
          <a:p>
            <a:pPr>
              <a:buNone/>
            </a:pPr>
            <a:r>
              <a:rPr lang="el-GR" sz="2000" dirty="0" smtClean="0"/>
              <a:t>4. Πώς  ένιωσε ο αφηγητής , μόλις  επέστρεψε στο νησί του; Γιατί ένιωσε </a:t>
            </a:r>
          </a:p>
          <a:p>
            <a:pPr>
              <a:buNone/>
            </a:pPr>
            <a:r>
              <a:rPr lang="el-GR" sz="2000" dirty="0" smtClean="0"/>
              <a:t>έτσι; </a:t>
            </a:r>
          </a:p>
          <a:p>
            <a:pPr>
              <a:buNone/>
            </a:pPr>
            <a:r>
              <a:rPr lang="el-GR" sz="2000" dirty="0" smtClean="0"/>
              <a:t>5.Πώς  καταλαβαίνετε τη φράση: «Δεν θα υπογράψω ποτέ πως είμαι σύμφω-</a:t>
            </a:r>
          </a:p>
          <a:p>
            <a:pPr>
              <a:buNone/>
            </a:pPr>
            <a:r>
              <a:rPr lang="el-GR" sz="2000" dirty="0" smtClean="0"/>
              <a:t>νος με την ανάγκη.»</a:t>
            </a:r>
          </a:p>
          <a:p>
            <a:pPr>
              <a:buNone/>
            </a:pPr>
            <a:r>
              <a:rPr lang="el-GR" sz="2000" dirty="0" smtClean="0"/>
              <a:t>6.Το έχετε πει ποτέ;</a:t>
            </a:r>
          </a:p>
          <a:p>
            <a:pPr>
              <a:buNone/>
            </a:pPr>
            <a:r>
              <a:rPr lang="el-GR" sz="2000" dirty="0" smtClean="0"/>
              <a:t>7.Τι συμβολίζει η θάλασσα για τον  Καζαντζάκη;</a:t>
            </a:r>
          </a:p>
          <a:p>
            <a:pPr>
              <a:buNone/>
            </a:pPr>
            <a:r>
              <a:rPr lang="el-GR" sz="2000" dirty="0" smtClean="0"/>
              <a:t>8.Για σας  η θάλασσα συμβολίζει  κάτι;</a:t>
            </a:r>
          </a:p>
          <a:p>
            <a:pPr>
              <a:buNone/>
            </a:pPr>
            <a:r>
              <a:rPr lang="el-GR" sz="2000" dirty="0" smtClean="0"/>
              <a:t>9.Ποια  ήταν η γνώμη του πατέρα για το γιο του; </a:t>
            </a:r>
          </a:p>
          <a:p>
            <a:pPr>
              <a:buNone/>
            </a:pPr>
            <a:r>
              <a:rPr lang="el-GR" sz="2000" dirty="0" smtClean="0"/>
              <a:t>10.Ηταν  ικανοποιημένος  με  τη στάση του γιου του;</a:t>
            </a:r>
          </a:p>
          <a:p>
            <a:pPr>
              <a:buNone/>
            </a:pPr>
            <a:r>
              <a:rPr lang="el-GR" sz="2000" dirty="0" smtClean="0"/>
              <a:t>11.Ποια ήταν τα όνειρα του πατέρα  για το μέλλον του γιου του;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Ερωτήσεις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000" dirty="0" smtClean="0"/>
              <a:t>12. Γιατί  δίσταζε ο αφηγητής να ανακοινώσει τα σχέδιά του στον πατέρα του;</a:t>
            </a:r>
          </a:p>
          <a:p>
            <a:pPr>
              <a:buNone/>
            </a:pPr>
            <a:r>
              <a:rPr lang="el-GR" sz="2000" dirty="0" smtClean="0"/>
              <a:t>13. Εσείς   έχετε  βρεθεί ποτέ  σε παρόμοια  θέση;  Αν  ναι, περιγράψτε  τι έγινε.</a:t>
            </a:r>
          </a:p>
          <a:p>
            <a:pPr>
              <a:buNone/>
            </a:pPr>
            <a:r>
              <a:rPr lang="el-GR" sz="2000" dirty="0" smtClean="0"/>
              <a:t>14.Πώς περιγράφει τον πατέρα του;</a:t>
            </a:r>
          </a:p>
          <a:p>
            <a:pPr>
              <a:buNone/>
            </a:pPr>
            <a:r>
              <a:rPr lang="el-GR" sz="2000" dirty="0" smtClean="0"/>
              <a:t>15.Ο  πατέρας ήταν περήφανος για το γιο του; Δικαιολογήστε</a:t>
            </a:r>
          </a:p>
          <a:p>
            <a:pPr>
              <a:buNone/>
            </a:pPr>
            <a:r>
              <a:rPr lang="el-GR" sz="2000" dirty="0" smtClean="0"/>
              <a:t>     την απάντησή σας.</a:t>
            </a:r>
          </a:p>
          <a:p>
            <a:pPr>
              <a:buNone/>
            </a:pPr>
            <a:r>
              <a:rPr lang="el-GR" sz="2000" dirty="0" smtClean="0"/>
              <a:t>16.Να χαρακτηρίσετε τον αφηγητή  και τον πατέρα του, με τη βοήθεια  συγκεκριμένων  εκφράσεων   που  δίνονται  στο κείμενο.</a:t>
            </a:r>
          </a:p>
          <a:p>
            <a:pPr>
              <a:buNone/>
            </a:pPr>
            <a:r>
              <a:rPr lang="el-GR" sz="2000" dirty="0" smtClean="0"/>
              <a:t>17. Δώστε  ένα  τίτλο  στο  κείμενο.</a:t>
            </a:r>
          </a:p>
          <a:p>
            <a:pPr>
              <a:buNone/>
            </a:pPr>
            <a:r>
              <a:rPr lang="el-GR" sz="2000" dirty="0" smtClean="0"/>
              <a:t>18.Αποδώστε   με δικά σας  λόγια  το περιεχόμενο του κειμένου.</a:t>
            </a:r>
          </a:p>
          <a:p>
            <a:pPr>
              <a:buNone/>
            </a:pPr>
            <a:r>
              <a:rPr lang="el-GR" sz="2000" dirty="0" smtClean="0"/>
              <a:t>19.Ποια  είναι  η  γενικότερη  φιλοσοφία  του  Καζαντζάκη  για  τη ζωή, όπως απορρέει  από  την  ανάλυση  του  κειμένου.</a:t>
            </a:r>
          </a:p>
          <a:p>
            <a:pPr>
              <a:buNone/>
            </a:pPr>
            <a:r>
              <a:rPr lang="el-GR" sz="2000" dirty="0" smtClean="0"/>
              <a:t>20. Η   μητέρα  παίζει  καθοριστικό  ρόλο   στις αποφάσεις και στα σχέδια του </a:t>
            </a:r>
          </a:p>
          <a:p>
            <a:pPr>
              <a:buNone/>
            </a:pPr>
            <a:r>
              <a:rPr lang="el-GR" sz="2000" dirty="0" smtClean="0"/>
              <a:t>     πατέρα   για  το  γιο  του;  Πώς   θα  χαρακτηρίζατε  αυτή  την  αντίληψη;</a:t>
            </a:r>
          </a:p>
          <a:p>
            <a:pPr>
              <a:buNone/>
            </a:pPr>
            <a:r>
              <a:rPr lang="el-GR" sz="2000" dirty="0" smtClean="0"/>
              <a:t>21.Συμφωνείτε   με  τον  τρόπο   σκέψης  του  πατέρα ή του αφηγητή; Δικαιολο-</a:t>
            </a:r>
          </a:p>
          <a:p>
            <a:pPr>
              <a:buNone/>
            </a:pPr>
            <a:r>
              <a:rPr lang="el-GR" sz="2000" dirty="0" smtClean="0"/>
              <a:t>     γήστε  την  απάντησή  σας.</a:t>
            </a:r>
          </a:p>
          <a:p>
            <a:pPr>
              <a:buNone/>
            </a:pPr>
            <a:r>
              <a:rPr lang="el-GR" sz="2000" dirty="0" smtClean="0"/>
              <a:t>22.Πού  βρίσκεται  η  Κρήτη;  Εχετε  πάει ποτέ;</a:t>
            </a:r>
          </a:p>
          <a:p>
            <a:pPr>
              <a:buNone/>
            </a:pPr>
            <a:r>
              <a:rPr lang="el-GR" sz="2000" dirty="0" smtClean="0"/>
              <a:t>23. Γνωρίζετε  κάτι  σχετικά  με  την  ιστορία  της; Αν  ναι, να το  αναφέρετε.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733054"/>
          </a:xfrm>
        </p:spPr>
        <p:txBody>
          <a:bodyPr/>
          <a:lstStyle/>
          <a:p>
            <a:r>
              <a:rPr lang="el-GR" dirty="0" smtClean="0"/>
              <a:t>Ασκήσεις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Autofit/>
          </a:bodyPr>
          <a:lstStyle/>
          <a:p>
            <a:pPr marL="594360" indent="-457200">
              <a:buAutoNum type="arabicPeriod"/>
            </a:pPr>
            <a:r>
              <a:rPr lang="el-GR" sz="2000" dirty="0" smtClean="0"/>
              <a:t>Να  αντικαταστήσετε  τις  λέξεις:  </a:t>
            </a:r>
            <a:r>
              <a:rPr lang="el-GR" sz="2000" b="1" i="1" dirty="0" smtClean="0"/>
              <a:t>τρόμαξα, πηγαινόρχουμαι,  αμίλητος,</a:t>
            </a:r>
          </a:p>
          <a:p>
            <a:pPr marL="594360" indent="-457200">
              <a:buNone/>
            </a:pPr>
            <a:r>
              <a:rPr lang="el-GR" sz="2000" b="1" i="1" dirty="0" smtClean="0"/>
              <a:t>       αγέλαστος,  ζάρωνε  τα  φρύδια,  η  αυθάδεια, η απληστία,  δίστασα,</a:t>
            </a:r>
          </a:p>
          <a:p>
            <a:pPr marL="594360" indent="-457200">
              <a:buNone/>
            </a:pPr>
            <a:r>
              <a:rPr lang="el-GR" sz="2000" b="1" i="1" dirty="0" smtClean="0"/>
              <a:t>       αυστηρό, χοντρά  μουστάκια, το κούτελο, αποκρίθηκα, αγράμματος,</a:t>
            </a:r>
          </a:p>
          <a:p>
            <a:pPr marL="594360" indent="-457200">
              <a:buNone/>
            </a:pPr>
            <a:r>
              <a:rPr lang="el-GR" sz="2000" b="1" i="1" dirty="0" smtClean="0"/>
              <a:t>       πνευματική  προκοπή,  </a:t>
            </a:r>
            <a:r>
              <a:rPr lang="el-GR" sz="2000" dirty="0" smtClean="0"/>
              <a:t>με άλλες  συνώνυμες  λέξεις.</a:t>
            </a:r>
          </a:p>
          <a:p>
            <a:pPr marL="594360" indent="-457200">
              <a:buNone/>
            </a:pPr>
            <a:endParaRPr lang="el-GR" sz="2000" dirty="0" smtClean="0"/>
          </a:p>
          <a:p>
            <a:pPr marL="594360" indent="-457200">
              <a:buAutoNum type="arabicPeriod" startAt="2"/>
            </a:pPr>
            <a:r>
              <a:rPr lang="el-GR" sz="2000" dirty="0" smtClean="0"/>
              <a:t>Να   βρείτε  και  να  γράψετε  σε  ποιο  χρόνο  βρίσκονται  τα  παρακάτω ρήματα κι  έπειτα  να  τα  μεταφέρετε  στο α΄ πρόσωπο  του Ενεστώτα.</a:t>
            </a:r>
          </a:p>
          <a:p>
            <a:pPr marL="594360" indent="-457200">
              <a:buNone/>
            </a:pPr>
            <a:r>
              <a:rPr lang="el-GR" sz="2000" i="1" dirty="0" smtClean="0"/>
              <a:t>       Στένεψαν, μίκρανε,  κοίταζα, είχαν  βολευτεί,  θα  κλειστώ, ορκίζουμουν,</a:t>
            </a:r>
          </a:p>
          <a:p>
            <a:pPr marL="594360" indent="-457200">
              <a:buNone/>
            </a:pPr>
            <a:r>
              <a:rPr lang="el-GR" sz="2000" i="1" dirty="0" smtClean="0"/>
              <a:t>       ξεκινούν, γυρνάς, βασάνιζαν,  πήρα, δίστασα, κάθουνταν, στρούφιζε,</a:t>
            </a:r>
          </a:p>
          <a:p>
            <a:pPr marL="594360" indent="-457200">
              <a:buNone/>
            </a:pPr>
            <a:r>
              <a:rPr lang="el-GR" sz="2000" i="1" dirty="0" smtClean="0"/>
              <a:t>       φάνηκε, αρνιόταν.</a:t>
            </a:r>
          </a:p>
          <a:p>
            <a:pPr marL="594360" indent="-457200">
              <a:buNone/>
            </a:pPr>
            <a:endParaRPr lang="el-GR" sz="2000" i="1" dirty="0" smtClean="0"/>
          </a:p>
          <a:p>
            <a:pPr marL="594360" indent="-457200">
              <a:buAutoNum type="arabicPeriod" startAt="3"/>
            </a:pPr>
            <a:r>
              <a:rPr lang="el-GR" sz="2000" dirty="0" smtClean="0"/>
              <a:t>Να    μεταφέρετε   στον  άλλο  αριθμό ,  στην  ίδια πτώση  τα ουσιαστικά: </a:t>
            </a:r>
          </a:p>
          <a:p>
            <a:pPr marL="594360" indent="-457200">
              <a:buNone/>
            </a:pPr>
            <a:r>
              <a:rPr lang="el-GR" sz="2000" b="1" i="1" dirty="0" smtClean="0"/>
              <a:t>        μήνες, οι δρόμοι,  της  αυλής, τους  φίλους, την  ανάγκη, τα φρύδια,</a:t>
            </a:r>
          </a:p>
          <a:p>
            <a:pPr marL="594360" indent="-457200">
              <a:buNone/>
            </a:pPr>
            <a:r>
              <a:rPr lang="el-GR" sz="2000" b="1" i="1" dirty="0" smtClean="0"/>
              <a:t>       βουλευτή,  το  πρόσωπο, η  φωνή</a:t>
            </a:r>
          </a:p>
          <a:p>
            <a:pPr marL="594360" indent="-457200">
              <a:buNone/>
            </a:pPr>
            <a:r>
              <a:rPr lang="el-GR" sz="2000" b="1" i="1" dirty="0" smtClean="0"/>
              <a:t>        </a:t>
            </a:r>
          </a:p>
          <a:p>
            <a:pPr marL="594360" indent="-457200">
              <a:buAutoNum type="arabicPeriod" startAt="3"/>
            </a:pPr>
            <a:endParaRPr lang="el-GR" sz="2000" dirty="0" smtClean="0"/>
          </a:p>
          <a:p>
            <a:pPr marL="594360" indent="-457200">
              <a:buNone/>
            </a:pPr>
            <a:endParaRPr lang="el-GR" sz="2000" dirty="0" smtClean="0"/>
          </a:p>
          <a:p>
            <a:pPr marL="594360" indent="-457200">
              <a:buNone/>
            </a:pPr>
            <a:r>
              <a:rPr lang="el-GR" sz="2000" b="1" i="1" dirty="0" smtClean="0"/>
              <a:t>        </a:t>
            </a:r>
            <a:endParaRPr lang="fr-FR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Χρήσιμες  ηλεκτρονικές πηγές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70916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hlinkClick r:id="rId3"/>
              </a:rPr>
              <a:t>www.amis-kazantzaki.gr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hlinkClick r:id="rId4"/>
              </a:rPr>
              <a:t>www.kazantzakis-museum.gr</a:t>
            </a:r>
            <a:endParaRPr lang="fr-FR" dirty="0" smtClean="0"/>
          </a:p>
          <a:p>
            <a:pPr>
              <a:buNone/>
            </a:pPr>
            <a:r>
              <a:rPr lang="fr-FR" sz="2400" dirty="0" smtClean="0">
                <a:hlinkClick r:id="rId5"/>
              </a:rPr>
              <a:t>www.youtube.com/watch?v=QUySbeogljc&amp;feature=related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hlinkClick r:id="rId6"/>
              </a:rPr>
              <a:t>www.youtube.com/watch?v=xOg6pWd2QxY&amp;NR=1</a:t>
            </a: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632848" cy="511256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l-GR" dirty="0" smtClean="0"/>
              <a:t> Επίπεδο:  Β2</a:t>
            </a:r>
          </a:p>
          <a:p>
            <a:pPr algn="just">
              <a:buFont typeface="Wingdings" pitchFamily="2" charset="2"/>
              <a:buChar char="q"/>
            </a:pPr>
            <a:r>
              <a:rPr lang="el-GR" dirty="0" smtClean="0"/>
              <a:t> Θέμα: Η αναζήτηση της  ελευθερίας   </a:t>
            </a:r>
          </a:p>
          <a:p>
            <a:pPr algn="just">
              <a:buFont typeface="Wingdings" pitchFamily="2" charset="2"/>
              <a:buChar char="q"/>
            </a:pPr>
            <a:r>
              <a:rPr lang="el-GR" dirty="0" smtClean="0"/>
              <a:t> Απαιτούμενος  χρόνος:  5  διδακτικές  ώρες</a:t>
            </a:r>
          </a:p>
          <a:p>
            <a:pPr algn="just">
              <a:buFont typeface="Wingdings" pitchFamily="2" charset="2"/>
              <a:buChar char="q"/>
            </a:pPr>
            <a:r>
              <a:rPr lang="el-GR" dirty="0" smtClean="0"/>
              <a:t>Υλικό:  Φωτοτυπίες  με  κείμενα,  λεξιλόγιο,</a:t>
            </a:r>
          </a:p>
          <a:p>
            <a:pPr algn="just"/>
            <a:r>
              <a:rPr lang="el-GR" dirty="0" smtClean="0"/>
              <a:t>   ερωτήσεις κατανόησης - εμπέδωσης - επέκτασης,</a:t>
            </a:r>
          </a:p>
          <a:p>
            <a:pPr algn="just"/>
            <a:r>
              <a:rPr lang="el-GR" dirty="0" smtClean="0"/>
              <a:t>   γραμματικές  ασκήσεις,  φωτογραφίες, αποσπά-</a:t>
            </a:r>
          </a:p>
          <a:p>
            <a:pPr algn="just"/>
            <a:r>
              <a:rPr lang="el-GR" dirty="0" smtClean="0"/>
              <a:t>   σματα  συνεντεύξεων  του  Κρητικού  στοχαστή</a:t>
            </a:r>
          </a:p>
          <a:p>
            <a:pPr algn="just"/>
            <a:r>
              <a:rPr lang="el-GR" dirty="0" smtClean="0"/>
              <a:t>   στο  διαδίκτυο.</a:t>
            </a:r>
          </a:p>
          <a:p>
            <a:pPr algn="just">
              <a:buFont typeface="Wingdings" pitchFamily="2" charset="2"/>
              <a:buChar char="q"/>
            </a:pPr>
            <a:r>
              <a:rPr lang="el-GR" dirty="0" smtClean="0"/>
              <a:t>Επιδιώξεις : Κατανόηση  γραπτού  λόγου  και  πα-</a:t>
            </a:r>
          </a:p>
          <a:p>
            <a:pPr algn="just"/>
            <a:r>
              <a:rPr lang="el-GR" dirty="0" smtClean="0"/>
              <a:t>   ραγωγή  προφορικού   λόγου.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Προετοιμασία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Λίγα  λόγια  για  τη  ζωή  και  το  έργο  του  Νίκου  Καζαντζάκη.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Χρόνος  συγγραφής  του  έργου του ΄΄Αναφορά  στο  Γκρέκο΄΄.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Αναφορά  στο φιλοσοφικό  ρεύμα  του  Υπαρξισμού που  επικρατεί  την  εποχή  μετά  το  Β΄ Παγκόσμιο  Πόλεμο  και  μέχρι  το  1960,  και επηρέασε  τον</a:t>
            </a:r>
          </a:p>
          <a:p>
            <a:pPr>
              <a:buNone/>
            </a:pPr>
            <a:r>
              <a:rPr lang="el-GR" dirty="0" smtClean="0"/>
              <a:t>     τρόπο σκέψης  και  τη  φιλοσοφική  στάση  του  Νίκου Καζαντζάκη.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Τι  αναζητάει  μέσα  από  τη  συγγραφή  ο  κρητικός  συγγραφέας, ποιοι  είναι  οι  ήρωές  του  και  ποιο  τύπο  ανθρώπου  ενσαρκώνουν .</a:t>
            </a:r>
          </a:p>
          <a:p>
            <a:pPr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 ζωή του</a:t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517632" cy="528522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dirty="0" smtClean="0"/>
              <a:t>Ο  Νίκος Καζαντζάκης γεννήθηκε  στο  Μεγάλο  Κάστρο</a:t>
            </a:r>
          </a:p>
          <a:p>
            <a:pPr algn="just">
              <a:buNone/>
            </a:pPr>
            <a:r>
              <a:rPr lang="el-GR" dirty="0" smtClean="0"/>
              <a:t>(Ηράκλειο), που </a:t>
            </a:r>
            <a:r>
              <a:rPr lang="fr-FR" dirty="0" smtClean="0"/>
              <a:t> </a:t>
            </a:r>
            <a:r>
              <a:rPr lang="el-GR" dirty="0" smtClean="0"/>
              <a:t>ήταν η πρωτεύουσα  της  τουρκοκρα-</a:t>
            </a:r>
          </a:p>
          <a:p>
            <a:pPr algn="just">
              <a:buNone/>
            </a:pPr>
            <a:r>
              <a:rPr lang="el-GR" dirty="0" smtClean="0"/>
              <a:t>τούμενης  Κρήτης,</a:t>
            </a:r>
            <a:r>
              <a:rPr lang="fr-FR" dirty="0" smtClean="0"/>
              <a:t> </a:t>
            </a:r>
            <a:r>
              <a:rPr lang="el-GR" dirty="0" smtClean="0"/>
              <a:t>στις 18 Φεβρουαρίου 1883 και πέθανε</a:t>
            </a:r>
          </a:p>
          <a:p>
            <a:pPr algn="just">
              <a:buNone/>
            </a:pPr>
            <a:r>
              <a:rPr lang="el-GR" dirty="0" smtClean="0"/>
              <a:t>στις  26 Οκτωβρίου 1957 στο  </a:t>
            </a:r>
            <a:r>
              <a:rPr lang="fr-FR" dirty="0" smtClean="0"/>
              <a:t>Fribourg  en  Brisgau,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στη  Γερμανία.</a:t>
            </a:r>
          </a:p>
          <a:p>
            <a:pPr algn="just">
              <a:buNone/>
            </a:pPr>
            <a:r>
              <a:rPr lang="el-GR" dirty="0" smtClean="0"/>
              <a:t>Από το 1897 ως το 1899, που έγινε η κρητική εξέγερση </a:t>
            </a:r>
          </a:p>
          <a:p>
            <a:pPr algn="just">
              <a:buNone/>
            </a:pPr>
            <a:r>
              <a:rPr lang="el-GR" dirty="0" smtClean="0"/>
              <a:t>εναντίον των Τούρκων, καταφεύγει με την οικογένειά </a:t>
            </a:r>
          </a:p>
          <a:p>
            <a:pPr algn="just">
              <a:buNone/>
            </a:pPr>
            <a:r>
              <a:rPr lang="el-GR" dirty="0" smtClean="0"/>
              <a:t>του</a:t>
            </a:r>
            <a:r>
              <a:rPr lang="fr-FR" dirty="0" smtClean="0"/>
              <a:t> </a:t>
            </a:r>
            <a:r>
              <a:rPr lang="el-GR" dirty="0" smtClean="0"/>
              <a:t> στη Νάξο.Εκεί μαθαίνει γαλλικά και ιταλικά.</a:t>
            </a:r>
          </a:p>
          <a:p>
            <a:pPr algn="just">
              <a:buNone/>
            </a:pPr>
            <a:r>
              <a:rPr lang="el-GR" dirty="0" smtClean="0"/>
              <a:t>Από το 1902 ως το 1906, σπουδάζει  νομικά  στο Πανε-</a:t>
            </a:r>
          </a:p>
          <a:p>
            <a:pPr algn="just">
              <a:buNone/>
            </a:pPr>
            <a:r>
              <a:rPr lang="el-GR" dirty="0" smtClean="0"/>
              <a:t>πιστήμιο της Αθήνας όπου  και  αναγορεύεται  Διδάκτωρ  της </a:t>
            </a:r>
          </a:p>
          <a:p>
            <a:pPr algn="just">
              <a:buNone/>
            </a:pPr>
            <a:r>
              <a:rPr lang="el-GR" dirty="0" smtClean="0"/>
              <a:t>Νομικής.</a:t>
            </a:r>
            <a:endParaRPr lang="fr-F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 ζωή του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Το  1907 πηγαίνει στο Παρίσι για να σπουδάσει  φιλο-</a:t>
            </a:r>
          </a:p>
          <a:p>
            <a:pPr>
              <a:buNone/>
            </a:pPr>
            <a:r>
              <a:rPr lang="el-GR" dirty="0" smtClean="0"/>
              <a:t>σοφία. Μένει δύο  χρόνια και  παράλληλα ανακαλύπτει </a:t>
            </a:r>
          </a:p>
          <a:p>
            <a:pPr>
              <a:buNone/>
            </a:pPr>
            <a:r>
              <a:rPr lang="el-GR" dirty="0" smtClean="0"/>
              <a:t>τη σκέψη  του Νίτσε στον οποίο αφιερώνει τη διδακτο-</a:t>
            </a:r>
          </a:p>
          <a:p>
            <a:pPr>
              <a:buNone/>
            </a:pPr>
            <a:r>
              <a:rPr lang="el-GR" dirty="0" smtClean="0"/>
              <a:t>ρική του διατριβή με θέμα:</a:t>
            </a:r>
          </a:p>
          <a:p>
            <a:pPr>
              <a:buNone/>
            </a:pPr>
            <a:r>
              <a:rPr lang="el-GR" dirty="0" smtClean="0"/>
              <a:t>«Ο Φρειδερίκος  Νίτσε στη φιλοσοφία του Δικαίου και </a:t>
            </a:r>
          </a:p>
          <a:p>
            <a:pPr>
              <a:buNone/>
            </a:pPr>
            <a:r>
              <a:rPr lang="el-GR" dirty="0" smtClean="0"/>
              <a:t>της  Πολιτείας».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>
                <a:effectLst/>
              </a:rPr>
              <a:t>Η   ΜΕΤΑΠΟΛΕΜΙΚΗ  ΝΕΟΕΛΛΗΝΙΚΗ   ΛΟΓΟΤΕΧΝΙΑ</a:t>
            </a:r>
            <a:br>
              <a:rPr lang="el-GR" sz="2800" dirty="0" smtClean="0">
                <a:effectLst/>
              </a:rPr>
            </a:br>
            <a:r>
              <a:rPr lang="fr-FR" sz="2800" dirty="0" smtClean="0">
                <a:effectLst/>
              </a:rPr>
              <a:t>(1945 – 1967)</a:t>
            </a:r>
            <a:endParaRPr lang="fr-FR" sz="28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 πεζογραφία</a:t>
            </a:r>
          </a:p>
          <a:p>
            <a:pPr algn="just">
              <a:buNone/>
            </a:pPr>
            <a:r>
              <a:rPr lang="el-GR" dirty="0" smtClean="0"/>
              <a:t>Λέγοντας   μεταπολεμική  πεζογραφία, εννοούμε</a:t>
            </a:r>
          </a:p>
          <a:p>
            <a:pPr algn="just">
              <a:buNone/>
            </a:pPr>
            <a:r>
              <a:rPr lang="el-GR" dirty="0" smtClean="0"/>
              <a:t>εκείνη  που  γράφεται  μετά  το  Β΄ Παγκόσμιο πόλεμο.</a:t>
            </a:r>
          </a:p>
          <a:p>
            <a:pPr algn="just">
              <a:buNone/>
            </a:pPr>
            <a:r>
              <a:rPr lang="el-GR" dirty="0" smtClean="0"/>
              <a:t>Εκείνη  την  εποχή, ο κόσμος  μοιάζει  παράλογος και</a:t>
            </a:r>
          </a:p>
          <a:p>
            <a:pPr algn="just">
              <a:buNone/>
            </a:pPr>
            <a:r>
              <a:rPr lang="el-GR" dirty="0" smtClean="0"/>
              <a:t> στην  καρδιά  των  ανθρώπων  έχουν  εγκαταστα-</a:t>
            </a:r>
          </a:p>
          <a:p>
            <a:pPr algn="just">
              <a:buNone/>
            </a:pPr>
            <a:r>
              <a:rPr lang="el-GR" dirty="0" smtClean="0"/>
              <a:t>θεί η  αγωνία  και  η  αβεβαιότητα. Το φιλοσοφικό ρεύ-</a:t>
            </a:r>
          </a:p>
          <a:p>
            <a:pPr algn="just">
              <a:buNone/>
            </a:pPr>
            <a:r>
              <a:rPr lang="el-GR" dirty="0" smtClean="0"/>
              <a:t>μα  του  υπαρξισμού  κυριαρχεί.</a:t>
            </a:r>
          </a:p>
          <a:p>
            <a:pPr algn="just">
              <a:buNone/>
            </a:pPr>
            <a:r>
              <a:rPr lang="el-GR" dirty="0" smtClean="0"/>
              <a:t>Σ΄ αυτή  την  περίοδο  γράφει  τα μυθιστορήματά  του </a:t>
            </a:r>
          </a:p>
          <a:p>
            <a:pPr algn="just">
              <a:buNone/>
            </a:pPr>
            <a:r>
              <a:rPr lang="el-GR" dirty="0" smtClean="0"/>
              <a:t>ο  Νίκος  Καζαντζάκης.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Τι  αναζητάει  μέσα  από  το  μυθιστόρημα ο  Καζαντζάκης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Μέσα  από το  μυθιστόρημα, ο  κρητικός  συγγραφέας</a:t>
            </a:r>
          </a:p>
          <a:p>
            <a:pPr algn="just">
              <a:buNone/>
            </a:pPr>
            <a:r>
              <a:rPr lang="el-GR" dirty="0" smtClean="0"/>
              <a:t>αναζητεί τη σωτηρία  του ανθρώπου. Το  παραδοσιακό</a:t>
            </a:r>
          </a:p>
          <a:p>
            <a:pPr algn="just">
              <a:buNone/>
            </a:pPr>
            <a:r>
              <a:rPr lang="el-GR" dirty="0" smtClean="0"/>
              <a:t>ελληνικό περιβάλλον  γίνεται ο καμβάς των έργων του.</a:t>
            </a:r>
          </a:p>
          <a:p>
            <a:pPr algn="just">
              <a:buNone/>
            </a:pPr>
            <a:r>
              <a:rPr lang="el-GR" dirty="0" smtClean="0"/>
              <a:t>Ο συγγραφέας  δανείζεται  τους  ήρωές του από τη μυ-</a:t>
            </a:r>
          </a:p>
          <a:p>
            <a:pPr algn="just">
              <a:buNone/>
            </a:pPr>
            <a:r>
              <a:rPr lang="el-GR" dirty="0" smtClean="0"/>
              <a:t>θολογία, τη θρησκεία, την καθημερινή ζωή και ενσαρ-</a:t>
            </a:r>
          </a:p>
          <a:p>
            <a:pPr algn="just">
              <a:buNone/>
            </a:pPr>
            <a:r>
              <a:rPr lang="el-GR" dirty="0" smtClean="0"/>
              <a:t>κώνουν </a:t>
            </a:r>
            <a:r>
              <a:rPr lang="el-GR" b="1" dirty="0" smtClean="0"/>
              <a:t>τον περήφανο, ελεύθερο και αγωνιζόμενο </a:t>
            </a:r>
          </a:p>
          <a:p>
            <a:pPr algn="just">
              <a:buNone/>
            </a:pPr>
            <a:r>
              <a:rPr lang="el-GR" b="1" dirty="0" smtClean="0"/>
              <a:t>άνθρωπο.</a:t>
            </a:r>
          </a:p>
          <a:p>
            <a:pPr algn="just"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Κείμενο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Καλή  η  Κρήτη, μα μονάχα για να πάρεις φόρα. Υστερα από λί-</a:t>
            </a:r>
          </a:p>
          <a:p>
            <a:pPr>
              <a:buNone/>
            </a:pPr>
            <a:r>
              <a:rPr lang="el-GR" sz="2400" dirty="0" smtClean="0"/>
              <a:t>γους  μήνες δε χωρούσα πια. Οι δρόμοι στένεψαν, το πατρικό</a:t>
            </a:r>
          </a:p>
          <a:p>
            <a:pPr>
              <a:buNone/>
            </a:pPr>
            <a:r>
              <a:rPr lang="el-GR" sz="2400" dirty="0" smtClean="0"/>
              <a:t>σπίτι  μίκρανε, οι βασιλικοί κι οι κατηφέδες της αυλής του έχα-</a:t>
            </a:r>
          </a:p>
          <a:p>
            <a:pPr>
              <a:buNone/>
            </a:pPr>
            <a:r>
              <a:rPr lang="el-GR" sz="2400" dirty="0" smtClean="0"/>
              <a:t>σαν  τη μυρωδιά τους. Κοίταζα τους παλιούς φίλους πώς είχαν</a:t>
            </a:r>
          </a:p>
          <a:p>
            <a:pPr>
              <a:buNone/>
            </a:pPr>
            <a:r>
              <a:rPr lang="el-GR" sz="2400" dirty="0" smtClean="0"/>
              <a:t>βολευτεί και τρόμαξα. Δε θα κλειστώ εγώ ποτέ σε τέσσερις τοί-</a:t>
            </a:r>
          </a:p>
          <a:p>
            <a:pPr>
              <a:buNone/>
            </a:pPr>
            <a:r>
              <a:rPr lang="el-GR" sz="2400" dirty="0" smtClean="0"/>
              <a:t>χους, σ΄ ένα γραφείο, ορκίζουμουν, δε θα τα κάμω ποτέ πλακά-</a:t>
            </a:r>
          </a:p>
          <a:p>
            <a:pPr>
              <a:buNone/>
            </a:pPr>
            <a:r>
              <a:rPr lang="el-GR" sz="2400" dirty="0" smtClean="0"/>
              <a:t>κια  με την καλοπέραση, δε θα υπογράψω ποτέ πως είμαι σύμ-</a:t>
            </a:r>
          </a:p>
          <a:p>
            <a:pPr>
              <a:buNone/>
            </a:pPr>
            <a:r>
              <a:rPr lang="el-GR" sz="2400" dirty="0" smtClean="0"/>
              <a:t>φωνος  με την ανάγκη.Κατέβαινα στο λιμάνι, κοίταζα τη θάλασ-</a:t>
            </a:r>
          </a:p>
          <a:p>
            <a:pPr>
              <a:buNone/>
            </a:pPr>
            <a:r>
              <a:rPr lang="el-GR" sz="2400" dirty="0" smtClean="0"/>
              <a:t>σα, πόρτα λευτεριάς μου φάνταζε, να  την ανοίξω να φύγω! 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485</TotalTime>
  <Words>2270</Words>
  <Application>Microsoft Office PowerPoint</Application>
  <PresentationFormat>Affichage à l'écran (4:3)</PresentationFormat>
  <Paragraphs>328</Paragraphs>
  <Slides>27</Slides>
  <Notes>27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Apex</vt:lpstr>
      <vt:lpstr>Diapositive 1</vt:lpstr>
      <vt:lpstr>Νίκος  Καζαντζάκης   «Αναφορά  στο  Γκρέκο»</vt:lpstr>
      <vt:lpstr>Diapositive 3</vt:lpstr>
      <vt:lpstr>Προετοιμασία</vt:lpstr>
      <vt:lpstr>Η  ζωή του </vt:lpstr>
      <vt:lpstr>Η  ζωή του</vt:lpstr>
      <vt:lpstr>Η   ΜΕΤΑΠΟΛΕΜΙΚΗ  ΝΕΟΕΛΛΗΝΙΚΗ   ΛΟΓΟΤΕΧΝΙΑ (1945 – 1967)</vt:lpstr>
      <vt:lpstr>  Τι  αναζητάει  μέσα  από  το  μυθιστόρημα ο  Καζαντζάκης  </vt:lpstr>
      <vt:lpstr>Κείμενο </vt:lpstr>
      <vt:lpstr>Κείμενο </vt:lpstr>
      <vt:lpstr>Κείμενο </vt:lpstr>
      <vt:lpstr>Κείμενο </vt:lpstr>
      <vt:lpstr>Κείμενο </vt:lpstr>
      <vt:lpstr>Κείμενο  </vt:lpstr>
      <vt:lpstr>Στάδια διδασκαλίας </vt:lpstr>
      <vt:lpstr>Στάδια διδασκαλίας </vt:lpstr>
      <vt:lpstr>Στάδια  διδασκαλίας </vt:lpstr>
      <vt:lpstr> Στάδια διδασκαλίας </vt:lpstr>
      <vt:lpstr>Επιδιώξεις</vt:lpstr>
      <vt:lpstr>Λεξιλόγιο </vt:lpstr>
      <vt:lpstr>Λεξιλόγιο </vt:lpstr>
      <vt:lpstr>Λεξιλόγιο </vt:lpstr>
      <vt:lpstr>Λεξιλόγιο </vt:lpstr>
      <vt:lpstr>  Ερωτήσεις    </vt:lpstr>
      <vt:lpstr>Ερωτήσεις </vt:lpstr>
      <vt:lpstr>Ασκήσεις</vt:lpstr>
      <vt:lpstr>Χρήσιμες  ηλεκτρονικές πηγές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64</cp:revision>
  <dcterms:created xsi:type="dcterms:W3CDTF">2011-10-30T18:56:33Z</dcterms:created>
  <dcterms:modified xsi:type="dcterms:W3CDTF">2011-11-03T07:58:28Z</dcterms:modified>
</cp:coreProperties>
</file>